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udiowide"/>
      <p:regular r:id="rId18"/>
    </p:embeddedFont>
    <p:embeddedFont>
      <p:font typeface="Karl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-bold.fntdata"/><Relationship Id="rId22" Type="http://schemas.openxmlformats.org/officeDocument/2006/relationships/font" Target="fonts/Karla-boldItalic.fntdata"/><Relationship Id="rId21" Type="http://schemas.openxmlformats.org/officeDocument/2006/relationships/font" Target="fonts/Karl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Karla-regular.fntdata"/><Relationship Id="rId18" Type="http://schemas.openxmlformats.org/officeDocument/2006/relationships/font" Target="fonts/Audiowid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1caab1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1caab1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76ef41f5bd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76ef41f5bd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6ef41f5b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76ef41f5b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Ryan’s slide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76db89583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76db8958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6ef41f5b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6ef41f5b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ffe5a3af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ffe5a3af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Ronak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51013d2c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51013d2c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Ronak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420fcad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420fcad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c9050bdf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c9050bdf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69c35846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69c35846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6db89583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6db89583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Leon	</a:t>
            </a:r>
            <a:r>
              <a:rPr b="1"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We turned it into a transformer so we could smoothly implement it into our pipeline.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6db8958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6db895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Ryan’s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hasCustomPrompt="1"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3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4" type="title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3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3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13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" type="subTitle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 amt="75000"/>
          </a:blip>
          <a:srcRect b="0" l="20571" r="0" t="8875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75000"/>
          </a:blip>
          <a:srcRect b="0" l="20886" r="0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b="1"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title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8"/>
          <p:cNvSpPr txBox="1"/>
          <p:nvPr>
            <p:ph idx="5" type="subTitle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b="0" l="16597" r="0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b="0" l="23059" r="0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2" type="title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19"/>
          <p:cNvSpPr txBox="1"/>
          <p:nvPr>
            <p:ph idx="3" type="subTitle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4" type="title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19"/>
          <p:cNvSpPr txBox="1"/>
          <p:nvPr>
            <p:ph idx="5" type="subTitle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b="0" l="21334" r="0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2" type="title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21"/>
          <p:cNvSpPr txBox="1"/>
          <p:nvPr>
            <p:ph idx="3" type="subTitle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4" type="title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21"/>
          <p:cNvSpPr txBox="1"/>
          <p:nvPr>
            <p:ph idx="5" type="subTitle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6" type="title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21"/>
          <p:cNvSpPr txBox="1"/>
          <p:nvPr>
            <p:ph idx="7" type="subTitle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8" type="title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21"/>
          <p:cNvSpPr txBox="1"/>
          <p:nvPr>
            <p:ph idx="9" type="subTitle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13" type="title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21"/>
          <p:cNvSpPr txBox="1"/>
          <p:nvPr>
            <p:ph idx="14" type="subTitle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 amt="75000"/>
          </a:blip>
          <a:srcRect b="0" l="23147" r="0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 amt="75000"/>
          </a:blip>
          <a:srcRect b="0" l="19672" r="0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22"/>
          <p:cNvSpPr txBox="1"/>
          <p:nvPr>
            <p:ph idx="3" type="subTitle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hasCustomPrompt="1"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4" name="Google Shape;234;p22"/>
          <p:cNvSpPr txBox="1"/>
          <p:nvPr>
            <p:ph hasCustomPrompt="1"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2"/>
          <p:cNvSpPr txBox="1"/>
          <p:nvPr>
            <p:ph hasCustomPrompt="1"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b="0" l="23312" r="0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b="0" l="21488" r="0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b="0" l="26204" r="0" t="0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b="0" l="26335" r="0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 txBox="1"/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b="0" l="18320" r="0" t="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b="0" l="14258" r="0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b="0" l="21334" r="0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b="0" l="20356" r="0" t="0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b="0" l="16645" r="0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b="0" l="17266" r="0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b="0" l="16618" r="0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b="0" l="24087" r="0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b="0" l="22039" r="0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 amt="75000"/>
          </a:blip>
          <a:srcRect b="0" l="24156" r="0" t="16303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 txBox="1"/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Email Detection ML Project </a:t>
            </a:r>
            <a:endParaRPr sz="100">
              <a:solidFill>
                <a:srgbClr val="CC0000"/>
              </a:solidFill>
            </a:endParaRPr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1581450" y="3798488"/>
            <a:ext cx="59811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Ronak Desai, Benjamin Doan, Leon </a:t>
            </a:r>
            <a:r>
              <a:rPr lang="en"/>
              <a:t>Sebastian </a:t>
            </a:r>
            <a:r>
              <a:rPr lang="en"/>
              <a:t>Mathew, Ryan Li</a:t>
            </a:r>
            <a:endParaRPr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79" name="Google Shape;279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2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283" name="Google Shape;283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287" name="Google Shape;287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291" name="Google Shape;291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295" name="Google Shape;295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299" name="Google Shape;299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7"/>
          <p:cNvGrpSpPr/>
          <p:nvPr/>
        </p:nvGrpSpPr>
        <p:grpSpPr>
          <a:xfrm flipH="1">
            <a:off x="1019915" y="487439"/>
            <a:ext cx="214226" cy="613474"/>
            <a:chOff x="1006700" y="2603975"/>
            <a:chExt cx="55450" cy="210700"/>
          </a:xfrm>
        </p:grpSpPr>
        <p:sp>
          <p:nvSpPr>
            <p:cNvPr id="303" name="Google Shape;303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7"/>
          <p:cNvGrpSpPr/>
          <p:nvPr/>
        </p:nvGrpSpPr>
        <p:grpSpPr>
          <a:xfrm rot="5400000">
            <a:off x="7907504" y="4091735"/>
            <a:ext cx="126199" cy="781233"/>
            <a:chOff x="1006700" y="2603975"/>
            <a:chExt cx="55450" cy="210700"/>
          </a:xfrm>
        </p:grpSpPr>
        <p:sp>
          <p:nvSpPr>
            <p:cNvPr id="310" name="Google Shape;310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16" name="Google Shape;316;p27"/>
          <p:cNvSpPr txBox="1"/>
          <p:nvPr/>
        </p:nvSpPr>
        <p:spPr>
          <a:xfrm>
            <a:off x="2047025" y="630600"/>
            <a:ext cx="2749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Santa Teresa Machine Learning Summer Internship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5313475" y="696400"/>
            <a:ext cx="1487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Vijay Singh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/>
          <p:nvPr/>
        </p:nvSpPr>
        <p:spPr>
          <a:xfrm>
            <a:off x="4057150" y="1050775"/>
            <a:ext cx="3640500" cy="2554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58" name="Google Shape;658;p36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659" name="Google Shape;659;p3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36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666" name="Google Shape;666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6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670" name="Google Shape;670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6"/>
          <p:cNvGrpSpPr/>
          <p:nvPr/>
        </p:nvGrpSpPr>
        <p:grpSpPr>
          <a:xfrm>
            <a:off x="7778828" y="1173568"/>
            <a:ext cx="1096749" cy="1020497"/>
            <a:chOff x="827350" y="3629733"/>
            <a:chExt cx="1431600" cy="1332067"/>
          </a:xfrm>
        </p:grpSpPr>
        <p:sp>
          <p:nvSpPr>
            <p:cNvPr id="674" name="Google Shape;674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678" name="Google Shape;678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36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682" name="Google Shape;682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6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686" name="Google Shape;686;p3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6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693" name="Google Shape;693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36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7" name="Google Shape;697;p36"/>
          <p:cNvSpPr txBox="1"/>
          <p:nvPr>
            <p:ph idx="4294967295" type="title"/>
          </p:nvPr>
        </p:nvSpPr>
        <p:spPr>
          <a:xfrm>
            <a:off x="1838324" y="110316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06</a:t>
            </a:r>
            <a:endParaRPr sz="6000"/>
          </a:p>
        </p:txBody>
      </p:sp>
      <p:sp>
        <p:nvSpPr>
          <p:cNvPr id="698" name="Google Shape;698;p36"/>
          <p:cNvSpPr txBox="1"/>
          <p:nvPr>
            <p:ph type="title"/>
          </p:nvPr>
        </p:nvSpPr>
        <p:spPr>
          <a:xfrm>
            <a:off x="3075575" y="154788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Training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699" name="Google Shape;699;p36"/>
          <p:cNvSpPr txBox="1"/>
          <p:nvPr/>
        </p:nvSpPr>
        <p:spPr>
          <a:xfrm>
            <a:off x="3674075" y="1060288"/>
            <a:ext cx="36759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0" name="Google Shape;700;p36"/>
          <p:cNvSpPr txBox="1"/>
          <p:nvPr/>
        </p:nvSpPr>
        <p:spPr>
          <a:xfrm>
            <a:off x="3674075" y="1173575"/>
            <a:ext cx="40647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4367250" y="1060300"/>
            <a:ext cx="30615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We used a pipeline to organize our learning algorithm.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The pipeline vectorizes the data with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TF-IDF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Uses keyword_transformer to get the keyword array.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FeatureUnion combines the two features.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We used a linear SVC algorithm</a:t>
            </a:r>
            <a:endParaRPr/>
          </a:p>
        </p:txBody>
      </p:sp>
      <p:pic>
        <p:nvPicPr>
          <p:cNvPr id="702" name="Google Shape;7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1200"/>
            <a:ext cx="4149624" cy="24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7"/>
          <p:cNvSpPr/>
          <p:nvPr/>
        </p:nvSpPr>
        <p:spPr>
          <a:xfrm>
            <a:off x="4057150" y="1050775"/>
            <a:ext cx="3820800" cy="1934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8" name="Google Shape;708;p37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709" name="Google Shape;709;p3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37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716" name="Google Shape;716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37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720" name="Google Shape;720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37"/>
          <p:cNvGrpSpPr/>
          <p:nvPr/>
        </p:nvGrpSpPr>
        <p:grpSpPr>
          <a:xfrm>
            <a:off x="7778828" y="1173568"/>
            <a:ext cx="1096749" cy="1020497"/>
            <a:chOff x="827350" y="3629733"/>
            <a:chExt cx="1431600" cy="1332067"/>
          </a:xfrm>
        </p:grpSpPr>
        <p:sp>
          <p:nvSpPr>
            <p:cNvPr id="724" name="Google Shape;724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728" name="Google Shape;728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37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732" name="Google Shape;732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7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736" name="Google Shape;736;p3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743" name="Google Shape;743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7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7" name="Google Shape;747;p37"/>
          <p:cNvSpPr txBox="1"/>
          <p:nvPr>
            <p:ph idx="4294967295" type="title"/>
          </p:nvPr>
        </p:nvSpPr>
        <p:spPr>
          <a:xfrm>
            <a:off x="1838324" y="110316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07</a:t>
            </a:r>
            <a:endParaRPr sz="6000"/>
          </a:p>
        </p:txBody>
      </p:sp>
      <p:sp>
        <p:nvSpPr>
          <p:cNvPr id="748" name="Google Shape;748;p37"/>
          <p:cNvSpPr txBox="1"/>
          <p:nvPr>
            <p:ph type="title"/>
          </p:nvPr>
        </p:nvSpPr>
        <p:spPr>
          <a:xfrm>
            <a:off x="3075575" y="154788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Final Touches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749" name="Google Shape;749;p37"/>
          <p:cNvSpPr txBox="1"/>
          <p:nvPr/>
        </p:nvSpPr>
        <p:spPr>
          <a:xfrm>
            <a:off x="3674075" y="1060288"/>
            <a:ext cx="36759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0" name="Google Shape;750;p37"/>
          <p:cNvSpPr txBox="1"/>
          <p:nvPr/>
        </p:nvSpPr>
        <p:spPr>
          <a:xfrm>
            <a:off x="3672875" y="1175025"/>
            <a:ext cx="40647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1" name="Google Shape;751;p37"/>
          <p:cNvSpPr txBox="1"/>
          <p:nvPr/>
        </p:nvSpPr>
        <p:spPr>
          <a:xfrm>
            <a:off x="4367250" y="1060300"/>
            <a:ext cx="30615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Manipulated the threshold by initializing a variable, then comparing the probability to the threshold.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This is so we can balance the results and have less false positives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2" name="Google Shape;7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7" y="3153400"/>
            <a:ext cx="4542624" cy="9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8"/>
          <p:cNvSpPr/>
          <p:nvPr/>
        </p:nvSpPr>
        <p:spPr>
          <a:xfrm>
            <a:off x="3494925" y="1040622"/>
            <a:ext cx="3675900" cy="1375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38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759" name="Google Shape;759;p3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38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766" name="Google Shape;766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8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770" name="Google Shape;770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38"/>
          <p:cNvGrpSpPr/>
          <p:nvPr/>
        </p:nvGrpSpPr>
        <p:grpSpPr>
          <a:xfrm>
            <a:off x="7778828" y="1173568"/>
            <a:ext cx="1096749" cy="1020497"/>
            <a:chOff x="827350" y="3629733"/>
            <a:chExt cx="1431600" cy="1332067"/>
          </a:xfrm>
        </p:grpSpPr>
        <p:sp>
          <p:nvSpPr>
            <p:cNvPr id="774" name="Google Shape;774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8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778" name="Google Shape;778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38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782" name="Google Shape;782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38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786" name="Google Shape;786;p3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38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793" name="Google Shape;793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38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97" name="Google Shape;797;p38"/>
          <p:cNvSpPr txBox="1"/>
          <p:nvPr>
            <p:ph idx="4294967295" type="title"/>
          </p:nvPr>
        </p:nvSpPr>
        <p:spPr>
          <a:xfrm>
            <a:off x="1838324" y="110316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08</a:t>
            </a:r>
            <a:endParaRPr sz="6000"/>
          </a:p>
        </p:txBody>
      </p:sp>
      <p:sp>
        <p:nvSpPr>
          <p:cNvPr id="798" name="Google Shape;798;p38"/>
          <p:cNvSpPr txBox="1"/>
          <p:nvPr>
            <p:ph type="title"/>
          </p:nvPr>
        </p:nvSpPr>
        <p:spPr>
          <a:xfrm>
            <a:off x="3075575" y="154788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Results</a:t>
            </a:r>
            <a:endParaRPr sz="3700">
              <a:solidFill>
                <a:schemeClr val="accent1"/>
              </a:solidFill>
            </a:endParaRPr>
          </a:p>
        </p:txBody>
      </p:sp>
      <p:pic>
        <p:nvPicPr>
          <p:cNvPr id="799" name="Google Shape;799;p38"/>
          <p:cNvPicPr preferRelativeResize="0"/>
          <p:nvPr/>
        </p:nvPicPr>
        <p:blipFill rotWithShape="1">
          <a:blip r:embed="rId3">
            <a:alphaModFix/>
          </a:blip>
          <a:srcRect b="0" l="0" r="0" t="54638"/>
          <a:stretch/>
        </p:blipFill>
        <p:spPr>
          <a:xfrm>
            <a:off x="594525" y="2850538"/>
            <a:ext cx="5123975" cy="6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25" y="2802875"/>
            <a:ext cx="2912550" cy="2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8"/>
          <p:cNvSpPr txBox="1"/>
          <p:nvPr/>
        </p:nvSpPr>
        <p:spPr>
          <a:xfrm>
            <a:off x="3657225" y="1040625"/>
            <a:ext cx="3273600" cy="1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Our results show a 99.38% accuracy.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balanced amount of false negatives and positives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/>
        </p:nvSpPr>
        <p:spPr>
          <a:xfrm>
            <a:off x="1442700" y="483875"/>
            <a:ext cx="6729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Presented By: Benjamin Doan, Ronak Desai, Leon Mathew, Ryan Li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2512850" y="775925"/>
            <a:ext cx="383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Tesla</a:t>
            </a:r>
            <a:endParaRPr sz="21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324" name="Google Shape;324;p28"/>
          <p:cNvGrpSpPr/>
          <p:nvPr/>
        </p:nvGrpSpPr>
        <p:grpSpPr>
          <a:xfrm>
            <a:off x="7879976" y="3740163"/>
            <a:ext cx="895180" cy="832942"/>
            <a:chOff x="827350" y="3629733"/>
            <a:chExt cx="1431600" cy="1332067"/>
          </a:xfrm>
        </p:grpSpPr>
        <p:sp>
          <p:nvSpPr>
            <p:cNvPr id="325" name="Google Shape;325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8"/>
          <p:cNvGrpSpPr/>
          <p:nvPr/>
        </p:nvGrpSpPr>
        <p:grpSpPr>
          <a:xfrm>
            <a:off x="8545008" y="4586165"/>
            <a:ext cx="598982" cy="557337"/>
            <a:chOff x="827350" y="3629733"/>
            <a:chExt cx="1431600" cy="1332067"/>
          </a:xfrm>
        </p:grpSpPr>
        <p:sp>
          <p:nvSpPr>
            <p:cNvPr id="329" name="Google Shape;329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7314956" y="4141119"/>
            <a:ext cx="464268" cy="431989"/>
            <a:chOff x="827350" y="3629733"/>
            <a:chExt cx="1431600" cy="1332067"/>
          </a:xfrm>
        </p:grpSpPr>
        <p:sp>
          <p:nvSpPr>
            <p:cNvPr id="333" name="Google Shape;333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28"/>
          <p:cNvPicPr preferRelativeResize="0"/>
          <p:nvPr/>
        </p:nvPicPr>
        <p:blipFill rotWithShape="1">
          <a:blip r:embed="rId3">
            <a:alphaModFix/>
          </a:blip>
          <a:srcRect b="0" l="12913" r="12913" t="0"/>
          <a:stretch/>
        </p:blipFill>
        <p:spPr>
          <a:xfrm>
            <a:off x="2986300" y="1841850"/>
            <a:ext cx="3064500" cy="308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1207138" y="3045300"/>
            <a:ext cx="241025" cy="47350"/>
          </a:xfrm>
          <a:custGeom>
            <a:rect b="b" l="l" r="r" t="t"/>
            <a:pathLst>
              <a:path extrusionOk="0" h="1894" w="9641">
                <a:moveTo>
                  <a:pt x="0" y="0"/>
                </a:moveTo>
                <a:cubicBezTo>
                  <a:pt x="1385" y="2768"/>
                  <a:pt x="11477" y="2187"/>
                  <a:pt x="9286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Google Shape;338;p28"/>
          <p:cNvSpPr/>
          <p:nvPr/>
        </p:nvSpPr>
        <p:spPr>
          <a:xfrm>
            <a:off x="2950025" y="1841850"/>
            <a:ext cx="3100800" cy="31392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310375" y="1463225"/>
            <a:ext cx="75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095150" y="2571750"/>
            <a:ext cx="834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Leon M.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3639300" y="2709650"/>
            <a:ext cx="969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Ronak D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4386575" y="2818350"/>
            <a:ext cx="720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Ben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D.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4901675" y="2666000"/>
            <a:ext cx="930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Ryan Li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/>
          <p:nvPr/>
        </p:nvSpPr>
        <p:spPr>
          <a:xfrm>
            <a:off x="2424300" y="1570650"/>
            <a:ext cx="4295400" cy="1810800"/>
          </a:xfrm>
          <a:prstGeom prst="snip2DiagRect">
            <a:avLst>
              <a:gd fmla="val 1191" name="adj1"/>
              <a:gd fmla="val 22148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9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350" name="Google Shape;350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29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354" name="Google Shape;354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9"/>
          <p:cNvSpPr txBox="1"/>
          <p:nvPr>
            <p:ph type="title"/>
          </p:nvPr>
        </p:nvSpPr>
        <p:spPr>
          <a:xfrm>
            <a:off x="2987999" y="325523"/>
            <a:ext cx="3168000" cy="96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Problem</a:t>
            </a:r>
            <a:r>
              <a:rPr lang="en"/>
              <a:t>:</a:t>
            </a: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2588600" y="1573563"/>
            <a:ext cx="36729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Google’s AI for determining what is spam and what is real is very 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inaccurate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.  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Valuable messages are 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constantly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being marked as spam 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3498975" y="519925"/>
            <a:ext cx="22218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9"/>
          <p:cNvGrpSpPr/>
          <p:nvPr/>
        </p:nvGrpSpPr>
        <p:grpSpPr>
          <a:xfrm>
            <a:off x="8177536" y="640294"/>
            <a:ext cx="356755" cy="331951"/>
            <a:chOff x="827350" y="3629733"/>
            <a:chExt cx="1431600" cy="1332067"/>
          </a:xfrm>
        </p:grpSpPr>
        <p:sp>
          <p:nvSpPr>
            <p:cNvPr id="361" name="Google Shape;361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9"/>
          <p:cNvGrpSpPr/>
          <p:nvPr/>
        </p:nvGrpSpPr>
        <p:grpSpPr>
          <a:xfrm>
            <a:off x="8028111" y="136219"/>
            <a:ext cx="356755" cy="331951"/>
            <a:chOff x="827350" y="3629733"/>
            <a:chExt cx="1431600" cy="1332067"/>
          </a:xfrm>
        </p:grpSpPr>
        <p:sp>
          <p:nvSpPr>
            <p:cNvPr id="365" name="Google Shape;365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29"/>
          <p:cNvGrpSpPr/>
          <p:nvPr/>
        </p:nvGrpSpPr>
        <p:grpSpPr>
          <a:xfrm>
            <a:off x="430111" y="3876669"/>
            <a:ext cx="356755" cy="331951"/>
            <a:chOff x="827350" y="3629733"/>
            <a:chExt cx="1431600" cy="1332067"/>
          </a:xfrm>
        </p:grpSpPr>
        <p:sp>
          <p:nvSpPr>
            <p:cNvPr id="369" name="Google Shape;369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9"/>
          <p:cNvGrpSpPr/>
          <p:nvPr/>
        </p:nvGrpSpPr>
        <p:grpSpPr>
          <a:xfrm>
            <a:off x="783136" y="4274569"/>
            <a:ext cx="356755" cy="331951"/>
            <a:chOff x="827350" y="3629733"/>
            <a:chExt cx="1431600" cy="1332067"/>
          </a:xfrm>
        </p:grpSpPr>
        <p:sp>
          <p:nvSpPr>
            <p:cNvPr id="373" name="Google Shape;373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>
            <a:off x="73336" y="4208619"/>
            <a:ext cx="356755" cy="331951"/>
            <a:chOff x="827350" y="3629733"/>
            <a:chExt cx="1431600" cy="1332067"/>
          </a:xfrm>
        </p:grpSpPr>
        <p:sp>
          <p:nvSpPr>
            <p:cNvPr id="377" name="Google Shape;377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9"/>
          <p:cNvGrpSpPr/>
          <p:nvPr/>
        </p:nvGrpSpPr>
        <p:grpSpPr>
          <a:xfrm>
            <a:off x="200086" y="4739894"/>
            <a:ext cx="356755" cy="331951"/>
            <a:chOff x="827350" y="3629733"/>
            <a:chExt cx="1431600" cy="1332067"/>
          </a:xfrm>
        </p:grpSpPr>
        <p:sp>
          <p:nvSpPr>
            <p:cNvPr id="381" name="Google Shape;381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9"/>
          <p:cNvGrpSpPr/>
          <p:nvPr/>
        </p:nvGrpSpPr>
        <p:grpSpPr>
          <a:xfrm>
            <a:off x="737761" y="4760894"/>
            <a:ext cx="356755" cy="331951"/>
            <a:chOff x="827350" y="3629733"/>
            <a:chExt cx="1431600" cy="1332067"/>
          </a:xfrm>
        </p:grpSpPr>
        <p:sp>
          <p:nvSpPr>
            <p:cNvPr id="385" name="Google Shape;385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9"/>
          <p:cNvGrpSpPr/>
          <p:nvPr/>
        </p:nvGrpSpPr>
        <p:grpSpPr>
          <a:xfrm>
            <a:off x="729381" y="4224556"/>
            <a:ext cx="464268" cy="431989"/>
            <a:chOff x="827350" y="3629733"/>
            <a:chExt cx="1431600" cy="1332067"/>
          </a:xfrm>
        </p:grpSpPr>
        <p:sp>
          <p:nvSpPr>
            <p:cNvPr id="389" name="Google Shape;389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29"/>
          <p:cNvGrpSpPr/>
          <p:nvPr/>
        </p:nvGrpSpPr>
        <p:grpSpPr>
          <a:xfrm>
            <a:off x="8749081" y="888894"/>
            <a:ext cx="464268" cy="431989"/>
            <a:chOff x="827350" y="3629733"/>
            <a:chExt cx="1431600" cy="1332067"/>
          </a:xfrm>
        </p:grpSpPr>
        <p:sp>
          <p:nvSpPr>
            <p:cNvPr id="393" name="Google Shape;393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00" y="3542500"/>
            <a:ext cx="4235099" cy="1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725" y="3542507"/>
            <a:ext cx="3672900" cy="1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/>
          <p:nvPr/>
        </p:nvSpPr>
        <p:spPr>
          <a:xfrm>
            <a:off x="2408050" y="1683000"/>
            <a:ext cx="4156800" cy="1777500"/>
          </a:xfrm>
          <a:prstGeom prst="snip2DiagRect">
            <a:avLst>
              <a:gd fmla="val 1191" name="adj1"/>
              <a:gd fmla="val 22148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30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404" name="Google Shape;404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408" name="Google Shape;408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0"/>
          <p:cNvSpPr txBox="1"/>
          <p:nvPr>
            <p:ph idx="21" type="title"/>
          </p:nvPr>
        </p:nvSpPr>
        <p:spPr>
          <a:xfrm>
            <a:off x="2759399" y="325523"/>
            <a:ext cx="3168000" cy="96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Solution</a:t>
            </a:r>
            <a:r>
              <a:rPr lang="en"/>
              <a:t>:</a:t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2886975" y="1763300"/>
            <a:ext cx="33672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We created our own AI spam email detector 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We trained our model with 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approximately 10,000 emails 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used the remaining 4,000 to test the model.</a:t>
            </a:r>
            <a:r>
              <a:rPr lang="en"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3232500" y="519925"/>
            <a:ext cx="22218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30"/>
          <p:cNvGrpSpPr/>
          <p:nvPr/>
        </p:nvGrpSpPr>
        <p:grpSpPr>
          <a:xfrm>
            <a:off x="819061" y="615725"/>
            <a:ext cx="409581" cy="381104"/>
            <a:chOff x="827350" y="3629733"/>
            <a:chExt cx="1431600" cy="1332067"/>
          </a:xfrm>
        </p:grpSpPr>
        <p:sp>
          <p:nvSpPr>
            <p:cNvPr id="415" name="Google Shape;415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0"/>
          <p:cNvGrpSpPr/>
          <p:nvPr/>
        </p:nvGrpSpPr>
        <p:grpSpPr>
          <a:xfrm>
            <a:off x="463011" y="959425"/>
            <a:ext cx="409581" cy="381104"/>
            <a:chOff x="827350" y="3629733"/>
            <a:chExt cx="1431600" cy="1332067"/>
          </a:xfrm>
        </p:grpSpPr>
        <p:sp>
          <p:nvSpPr>
            <p:cNvPr id="419" name="Google Shape;419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850" y="4128275"/>
            <a:ext cx="16764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/>
          <p:nvPr/>
        </p:nvSpPr>
        <p:spPr>
          <a:xfrm>
            <a:off x="3685325" y="1549725"/>
            <a:ext cx="3690000" cy="1022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1764900" y="1567325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 txBox="1"/>
          <p:nvPr>
            <p:ph type="title"/>
          </p:nvPr>
        </p:nvSpPr>
        <p:spPr>
          <a:xfrm>
            <a:off x="4172725" y="859500"/>
            <a:ext cx="2286300" cy="60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30" name="Google Shape;430;p31"/>
          <p:cNvSpPr txBox="1"/>
          <p:nvPr>
            <p:ph idx="1" type="subTitle"/>
          </p:nvPr>
        </p:nvSpPr>
        <p:spPr>
          <a:xfrm>
            <a:off x="3970488" y="1569338"/>
            <a:ext cx="33123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a dataset which contained 50</a:t>
            </a:r>
            <a:r>
              <a:rPr lang="en"/>
              <a:t>,000</a:t>
            </a:r>
            <a:r>
              <a:rPr lang="en"/>
              <a:t> emails and cut it  down to around 15,000 emails</a:t>
            </a:r>
            <a:endParaRPr/>
          </a:p>
        </p:txBody>
      </p:sp>
      <p:sp>
        <p:nvSpPr>
          <p:cNvPr id="431" name="Google Shape;431;p31"/>
          <p:cNvSpPr txBox="1"/>
          <p:nvPr>
            <p:ph idx="2" type="title"/>
          </p:nvPr>
        </p:nvSpPr>
        <p:spPr>
          <a:xfrm>
            <a:off x="1646988" y="1616225"/>
            <a:ext cx="17289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01</a:t>
            </a:r>
            <a:endParaRPr sz="6300"/>
          </a:p>
        </p:txBody>
      </p:sp>
      <p:grpSp>
        <p:nvGrpSpPr>
          <p:cNvPr id="432" name="Google Shape;432;p31"/>
          <p:cNvGrpSpPr/>
          <p:nvPr/>
        </p:nvGrpSpPr>
        <p:grpSpPr>
          <a:xfrm rot="10800000">
            <a:off x="8122419" y="535654"/>
            <a:ext cx="147076" cy="609892"/>
            <a:chOff x="1006700" y="2603975"/>
            <a:chExt cx="55450" cy="210700"/>
          </a:xfrm>
        </p:grpSpPr>
        <p:sp>
          <p:nvSpPr>
            <p:cNvPr id="433" name="Google Shape;433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1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40" name="Google Shape;440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1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44" name="Google Shape;444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31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48" name="Google Shape;448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1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52" name="Google Shape;452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31"/>
          <p:cNvGrpSpPr/>
          <p:nvPr/>
        </p:nvGrpSpPr>
        <p:grpSpPr>
          <a:xfrm rot="5400000">
            <a:off x="647344" y="4118779"/>
            <a:ext cx="135853" cy="781233"/>
            <a:chOff x="1006700" y="2603975"/>
            <a:chExt cx="55450" cy="210700"/>
          </a:xfrm>
        </p:grpSpPr>
        <p:sp>
          <p:nvSpPr>
            <p:cNvPr id="456" name="Google Shape;456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371289" y="69273"/>
            <a:ext cx="356325" cy="331552"/>
            <a:chOff x="827350" y="3629733"/>
            <a:chExt cx="1431600" cy="1332067"/>
          </a:xfrm>
        </p:grpSpPr>
        <p:sp>
          <p:nvSpPr>
            <p:cNvPr id="463" name="Google Shape;463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6" name="Google Shape;4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900" y="3139675"/>
            <a:ext cx="4501825" cy="11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900" y="4376825"/>
            <a:ext cx="6142325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2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473" name="Google Shape;473;p3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2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480" name="Google Shape;480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484" name="Google Shape;484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5624081" y="698394"/>
            <a:ext cx="464268" cy="431989"/>
            <a:chOff x="827350" y="3629733"/>
            <a:chExt cx="1431600" cy="1332067"/>
          </a:xfrm>
        </p:grpSpPr>
        <p:sp>
          <p:nvSpPr>
            <p:cNvPr id="488" name="Google Shape;488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2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492" name="Google Shape;492;p3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2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499" name="Google Shape;499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2"/>
          <p:cNvSpPr/>
          <p:nvPr/>
        </p:nvSpPr>
        <p:spPr>
          <a:xfrm>
            <a:off x="398400" y="1581925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3" name="Google Shape;503;p32"/>
          <p:cNvSpPr txBox="1"/>
          <p:nvPr>
            <p:ph idx="4294967295" type="subTitle"/>
          </p:nvPr>
        </p:nvSpPr>
        <p:spPr>
          <a:xfrm>
            <a:off x="2136597" y="1734325"/>
            <a:ext cx="24426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Vectorization is the process of  converting input data from its raw format (i.e. text ) into vectors of real numbers.  </a:t>
            </a:r>
            <a:endParaRPr sz="1100"/>
          </a:p>
        </p:txBody>
      </p:sp>
      <p:sp>
        <p:nvSpPr>
          <p:cNvPr id="504" name="Google Shape;504;p32"/>
          <p:cNvSpPr txBox="1"/>
          <p:nvPr>
            <p:ph idx="4294967295" type="title"/>
          </p:nvPr>
        </p:nvSpPr>
        <p:spPr>
          <a:xfrm>
            <a:off x="398399" y="1658125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  <p:sp>
        <p:nvSpPr>
          <p:cNvPr id="505" name="Google Shape;505;p32"/>
          <p:cNvSpPr/>
          <p:nvPr/>
        </p:nvSpPr>
        <p:spPr>
          <a:xfrm>
            <a:off x="2149250" y="2708350"/>
            <a:ext cx="28230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 txBox="1"/>
          <p:nvPr>
            <p:ph type="title"/>
          </p:nvPr>
        </p:nvSpPr>
        <p:spPr>
          <a:xfrm>
            <a:off x="1632875" y="698400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Vectorization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2016500" y="2743200"/>
            <a:ext cx="3088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We use TFIDF vectorization in our code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converted the “Subject” and “Message” columns into numerical vectors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08" name="Google Shape;5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13" y="4296725"/>
            <a:ext cx="44481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3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514" name="Google Shape;514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3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521" name="Google Shape;521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33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525" name="Google Shape;525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33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529" name="Google Shape;529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533" name="Google Shape;533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3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537" name="Google Shape;537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33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541" name="Google Shape;541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33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548" name="Google Shape;548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33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2" name="Google Shape;552;p33"/>
          <p:cNvSpPr txBox="1"/>
          <p:nvPr>
            <p:ph idx="4294967295" type="title"/>
          </p:nvPr>
        </p:nvSpPr>
        <p:spPr>
          <a:xfrm>
            <a:off x="1794024" y="111681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sp>
        <p:nvSpPr>
          <p:cNvPr id="553" name="Google Shape;553;p33"/>
          <p:cNvSpPr/>
          <p:nvPr/>
        </p:nvSpPr>
        <p:spPr>
          <a:xfrm>
            <a:off x="3521650" y="1040623"/>
            <a:ext cx="3632100" cy="15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3"/>
          <p:cNvSpPr txBox="1"/>
          <p:nvPr>
            <p:ph type="title"/>
          </p:nvPr>
        </p:nvSpPr>
        <p:spPr>
          <a:xfrm>
            <a:off x="2815300" y="-17012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PreProcessor 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3450625" y="1176050"/>
            <a:ext cx="38796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The PreProcessor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function in our code removes markups, emoji, stopwords,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Also converts all uppercase text to lowercase.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56" name="Google Shape;5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063" y="3795225"/>
            <a:ext cx="37242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" y="2650856"/>
            <a:ext cx="4994175" cy="243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4"/>
          <p:cNvGrpSpPr/>
          <p:nvPr/>
        </p:nvGrpSpPr>
        <p:grpSpPr>
          <a:xfrm rot="10800000">
            <a:off x="8182755" y="4113071"/>
            <a:ext cx="160650" cy="726894"/>
            <a:chOff x="1006700" y="2603975"/>
            <a:chExt cx="55450" cy="210700"/>
          </a:xfrm>
        </p:grpSpPr>
        <p:sp>
          <p:nvSpPr>
            <p:cNvPr id="563" name="Google Shape;563;p3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1011801" y="2706641"/>
              <a:ext cx="50349" cy="4406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570" name="Google Shape;570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574" name="Google Shape;574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578" name="Google Shape;578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582" name="Google Shape;582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4"/>
          <p:cNvGrpSpPr/>
          <p:nvPr/>
        </p:nvGrpSpPr>
        <p:grpSpPr>
          <a:xfrm rot="5400000">
            <a:off x="783415" y="246929"/>
            <a:ext cx="197774" cy="511306"/>
            <a:chOff x="1006700" y="2603975"/>
            <a:chExt cx="55450" cy="210700"/>
          </a:xfrm>
        </p:grpSpPr>
        <p:sp>
          <p:nvSpPr>
            <p:cNvPr id="586" name="Google Shape;586;p3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593" name="Google Shape;593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34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7" name="Google Shape;597;p34"/>
          <p:cNvSpPr txBox="1"/>
          <p:nvPr>
            <p:ph idx="4294967295" type="title"/>
          </p:nvPr>
        </p:nvSpPr>
        <p:spPr>
          <a:xfrm>
            <a:off x="1794024" y="111681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sp>
        <p:nvSpPr>
          <p:cNvPr id="598" name="Google Shape;598;p34"/>
          <p:cNvSpPr/>
          <p:nvPr/>
        </p:nvSpPr>
        <p:spPr>
          <a:xfrm>
            <a:off x="3521650" y="1040622"/>
            <a:ext cx="3675900" cy="1375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4"/>
          <p:cNvSpPr txBox="1"/>
          <p:nvPr>
            <p:ph type="title"/>
          </p:nvPr>
        </p:nvSpPr>
        <p:spPr>
          <a:xfrm>
            <a:off x="2815300" y="-17012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Keywords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600" name="Google Shape;600;p34"/>
          <p:cNvSpPr txBox="1"/>
          <p:nvPr/>
        </p:nvSpPr>
        <p:spPr>
          <a:xfrm>
            <a:off x="3653350" y="1127325"/>
            <a:ext cx="3412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 function that returns an array of 1s and 0s depending on the presence of the keywords.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Turned into a transformer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01" name="Google Shape;601;p34"/>
          <p:cNvPicPr preferRelativeResize="0"/>
          <p:nvPr/>
        </p:nvPicPr>
        <p:blipFill rotWithShape="1">
          <a:blip r:embed="rId3">
            <a:alphaModFix/>
          </a:blip>
          <a:srcRect b="0" l="6976" r="0" t="0"/>
          <a:stretch/>
        </p:blipFill>
        <p:spPr>
          <a:xfrm>
            <a:off x="319962" y="2949438"/>
            <a:ext cx="4265675" cy="8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00" y="3864675"/>
            <a:ext cx="5972175" cy="12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5"/>
          <p:cNvGrpSpPr/>
          <p:nvPr/>
        </p:nvGrpSpPr>
        <p:grpSpPr>
          <a:xfrm rot="10800000">
            <a:off x="8182755" y="3980143"/>
            <a:ext cx="175377" cy="842695"/>
            <a:chOff x="1006700" y="2603975"/>
            <a:chExt cx="55450" cy="210700"/>
          </a:xfrm>
        </p:grpSpPr>
        <p:sp>
          <p:nvSpPr>
            <p:cNvPr id="608" name="Google Shape;608;p3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5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615" name="Google Shape;615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5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619" name="Google Shape;619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35"/>
          <p:cNvGrpSpPr/>
          <p:nvPr/>
        </p:nvGrpSpPr>
        <p:grpSpPr>
          <a:xfrm>
            <a:off x="7778828" y="1173568"/>
            <a:ext cx="1096749" cy="1020497"/>
            <a:chOff x="827350" y="3629733"/>
            <a:chExt cx="1431600" cy="1332067"/>
          </a:xfrm>
        </p:grpSpPr>
        <p:sp>
          <p:nvSpPr>
            <p:cNvPr id="623" name="Google Shape;623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35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627" name="Google Shape;627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5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631" name="Google Shape;631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5"/>
          <p:cNvGrpSpPr/>
          <p:nvPr/>
        </p:nvGrpSpPr>
        <p:grpSpPr>
          <a:xfrm rot="5400000">
            <a:off x="783465" y="246929"/>
            <a:ext cx="197774" cy="511306"/>
            <a:chOff x="1006700" y="2603975"/>
            <a:chExt cx="55450" cy="210700"/>
          </a:xfrm>
        </p:grpSpPr>
        <p:sp>
          <p:nvSpPr>
            <p:cNvPr id="635" name="Google Shape;635;p3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35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642" name="Google Shape;642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5"/>
          <p:cNvSpPr/>
          <p:nvPr/>
        </p:nvSpPr>
        <p:spPr>
          <a:xfrm>
            <a:off x="1794025" y="1040613"/>
            <a:ext cx="1493100" cy="1286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6" name="Google Shape;646;p35"/>
          <p:cNvSpPr txBox="1"/>
          <p:nvPr>
            <p:ph idx="4294967295" type="title"/>
          </p:nvPr>
        </p:nvSpPr>
        <p:spPr>
          <a:xfrm>
            <a:off x="1838324" y="1103163"/>
            <a:ext cx="1656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</a:t>
            </a:r>
            <a:r>
              <a:rPr lang="en" sz="6000"/>
              <a:t>5</a:t>
            </a:r>
            <a:endParaRPr sz="6000"/>
          </a:p>
        </p:txBody>
      </p:sp>
      <p:sp>
        <p:nvSpPr>
          <p:cNvPr id="647" name="Google Shape;647;p35"/>
          <p:cNvSpPr/>
          <p:nvPr/>
        </p:nvSpPr>
        <p:spPr>
          <a:xfrm>
            <a:off x="3867275" y="1269225"/>
            <a:ext cx="3870300" cy="1470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35"/>
          <p:cNvSpPr txBox="1"/>
          <p:nvPr>
            <p:ph type="title"/>
          </p:nvPr>
        </p:nvSpPr>
        <p:spPr>
          <a:xfrm>
            <a:off x="3075575" y="110438"/>
            <a:ext cx="3991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Training </a:t>
            </a:r>
            <a:endParaRPr sz="3700">
              <a:solidFill>
                <a:schemeClr val="accent1"/>
              </a:solidFill>
            </a:endParaRPr>
          </a:p>
        </p:txBody>
      </p:sp>
      <p:pic>
        <p:nvPicPr>
          <p:cNvPr id="649" name="Google Shape;6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">
            <a:off x="138800" y="3110344"/>
            <a:ext cx="3466979" cy="195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5"/>
          <p:cNvSpPr txBox="1"/>
          <p:nvPr/>
        </p:nvSpPr>
        <p:spPr>
          <a:xfrm>
            <a:off x="3672875" y="1403625"/>
            <a:ext cx="40647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3907975" y="1290688"/>
            <a:ext cx="39726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Used the Train_Test_split tool from sklearn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split the data into 70% training and 30% testing.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Around 10,000 training emails and around 4500 testing emails.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52" name="Google Shape;6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463" y="2936200"/>
            <a:ext cx="3825600" cy="2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